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0" r:id="rId4"/>
    <p:sldId id="283" r:id="rId5"/>
    <p:sldId id="262" r:id="rId6"/>
    <p:sldId id="265" r:id="rId7"/>
    <p:sldId id="260" r:id="rId8"/>
    <p:sldId id="279" r:id="rId9"/>
    <p:sldId id="276" r:id="rId10"/>
    <p:sldId id="282" r:id="rId11"/>
    <p:sldId id="278"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8DBBD-E1BC-4B4D-BE80-083028113A21}" type="datetimeFigureOut">
              <a:rPr lang="en-AU" smtClean="0"/>
              <a:t>12/12/2023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E74EA-3427-41EA-A57F-09996B02EA62}" type="slidenum">
              <a:rPr lang="en-AU" smtClean="0"/>
              <a:t>‹#›</a:t>
            </a:fld>
            <a:endParaRPr lang="en-AU"/>
          </a:p>
        </p:txBody>
      </p:sp>
    </p:spTree>
    <p:extLst>
      <p:ext uri="{BB962C8B-B14F-4D97-AF65-F5344CB8AC3E}">
        <p14:creationId xmlns:p14="http://schemas.microsoft.com/office/powerpoint/2010/main" val="347295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5E74EA-3427-41EA-A57F-09996B02EA62}" type="slidenum">
              <a:rPr lang="en-AU" smtClean="0"/>
              <a:t>7</a:t>
            </a:fld>
            <a:endParaRPr lang="en-AU"/>
          </a:p>
        </p:txBody>
      </p:sp>
    </p:spTree>
    <p:extLst>
      <p:ext uri="{BB962C8B-B14F-4D97-AF65-F5344CB8AC3E}">
        <p14:creationId xmlns:p14="http://schemas.microsoft.com/office/powerpoint/2010/main" val="381317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F3F7452-6DA8-4604-A2C6-E437CCC346BD}" type="datetimeFigureOut">
              <a:rPr lang="en-AU" smtClean="0"/>
              <a:t>12/12/2023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129135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F3F7452-6DA8-4604-A2C6-E437CCC346BD}" type="datetimeFigureOut">
              <a:rPr lang="en-AU" smtClean="0"/>
              <a:t>12/12/2023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200906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F3F7452-6DA8-4604-A2C6-E437CCC346BD}" type="datetimeFigureOut">
              <a:rPr lang="en-AU" smtClean="0"/>
              <a:t>12/12/2023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291468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F3F7452-6DA8-4604-A2C6-E437CCC346BD}" type="datetimeFigureOut">
              <a:rPr lang="en-AU" smtClean="0"/>
              <a:t>12/12/2023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184196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F7452-6DA8-4604-A2C6-E437CCC346BD}" type="datetimeFigureOut">
              <a:rPr lang="en-AU" smtClean="0"/>
              <a:t>12/12/2023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182651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F3F7452-6DA8-4604-A2C6-E437CCC346BD}" type="datetimeFigureOut">
              <a:rPr lang="en-AU" smtClean="0"/>
              <a:t>12/12/2023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307414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F3F7452-6DA8-4604-A2C6-E437CCC346BD}" type="datetimeFigureOut">
              <a:rPr lang="en-AU" smtClean="0"/>
              <a:t>12/12/2023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421000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F3F7452-6DA8-4604-A2C6-E437CCC346BD}" type="datetimeFigureOut">
              <a:rPr lang="en-AU" smtClean="0"/>
              <a:t>12/12/2023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10893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F7452-6DA8-4604-A2C6-E437CCC346BD}" type="datetimeFigureOut">
              <a:rPr lang="en-AU" smtClean="0"/>
              <a:t>12/12/2023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23409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3F7452-6DA8-4604-A2C6-E437CCC346BD}" type="datetimeFigureOut">
              <a:rPr lang="en-AU" smtClean="0"/>
              <a:t>12/12/2023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297832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3F7452-6DA8-4604-A2C6-E437CCC346BD}" type="datetimeFigureOut">
              <a:rPr lang="en-AU" smtClean="0"/>
              <a:t>12/12/2023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6921F8-CE8D-44D9-AF7F-38BF90E7E342}" type="slidenum">
              <a:rPr lang="en-AU" smtClean="0"/>
              <a:t>‹#›</a:t>
            </a:fld>
            <a:endParaRPr lang="en-AU"/>
          </a:p>
        </p:txBody>
      </p:sp>
    </p:spTree>
    <p:extLst>
      <p:ext uri="{BB962C8B-B14F-4D97-AF65-F5344CB8AC3E}">
        <p14:creationId xmlns:p14="http://schemas.microsoft.com/office/powerpoint/2010/main" val="179765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7452-6DA8-4604-A2C6-E437CCC346BD}" type="datetimeFigureOut">
              <a:rPr lang="en-AU" smtClean="0"/>
              <a:t>12/12/2023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921F8-CE8D-44D9-AF7F-38BF90E7E342}" type="slidenum">
              <a:rPr lang="en-AU" smtClean="0"/>
              <a:t>‹#›</a:t>
            </a:fld>
            <a:endParaRPr lang="en-AU"/>
          </a:p>
        </p:txBody>
      </p:sp>
    </p:spTree>
    <p:extLst>
      <p:ext uri="{BB962C8B-B14F-4D97-AF65-F5344CB8AC3E}">
        <p14:creationId xmlns:p14="http://schemas.microsoft.com/office/powerpoint/2010/main" val="168297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9856" y="1052736"/>
            <a:ext cx="7772400" cy="2907754"/>
          </a:xfrm>
        </p:spPr>
        <p:txBody>
          <a:bodyPr>
            <a:noAutofit/>
          </a:bodyPr>
          <a:lstStyle/>
          <a:p>
            <a:r>
              <a:rPr lang="en-AU" sz="8800">
                <a:latin typeface="Algerian" panose="04020705040A02060702" pitchFamily="82" charset="0"/>
              </a:rPr>
              <a:t>Spiers centre anniversary</a:t>
            </a:r>
            <a:endParaRPr lang="en-AU" sz="8800" dirty="0">
              <a:latin typeface="Algerian" panose="04020705040A02060702" pitchFamily="82" charset="0"/>
            </a:endParaRPr>
          </a:p>
        </p:txBody>
      </p:sp>
      <p:sp>
        <p:nvSpPr>
          <p:cNvPr id="3" name="Subtitle 2"/>
          <p:cNvSpPr>
            <a:spLocks noGrp="1"/>
          </p:cNvSpPr>
          <p:nvPr>
            <p:ph type="subTitle" idx="1"/>
          </p:nvPr>
        </p:nvSpPr>
        <p:spPr>
          <a:xfrm>
            <a:off x="1475656" y="4797152"/>
            <a:ext cx="6400800" cy="1752600"/>
          </a:xfrm>
        </p:spPr>
        <p:txBody>
          <a:bodyPr>
            <a:noAutofit/>
          </a:bodyPr>
          <a:lstStyle/>
          <a:p>
            <a:r>
              <a:rPr lang="en-AU" sz="6000">
                <a:solidFill>
                  <a:schemeClr val="accent2">
                    <a:lumMod val="75000"/>
                  </a:schemeClr>
                </a:solidFill>
                <a:latin typeface="Algerian" panose="04020705040A02060702" pitchFamily="82" charset="0"/>
              </a:rPr>
              <a:t>Memories of granny spiers</a:t>
            </a:r>
            <a:endParaRPr lang="en-AU" sz="6000" dirty="0">
              <a:solidFill>
                <a:schemeClr val="accent2">
                  <a:lumMod val="75000"/>
                </a:schemeClr>
              </a:solidFill>
              <a:latin typeface="Algerian" panose="04020705040A02060702" pitchFamily="82" charset="0"/>
            </a:endParaRPr>
          </a:p>
        </p:txBody>
      </p:sp>
      <p:pic>
        <p:nvPicPr>
          <p:cNvPr id="4" name="Picture 3" descr="A logo for a community&#10;&#10;Description automatically generated">
            <a:extLst>
              <a:ext uri="{FF2B5EF4-FFF2-40B4-BE49-F238E27FC236}">
                <a16:creationId xmlns:a16="http://schemas.microsoft.com/office/drawing/2014/main" id="{1582FAC5-F625-B50F-E942-DEFF7425219F}"/>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179512" y="116632"/>
            <a:ext cx="1469037" cy="886360"/>
          </a:xfrm>
          <a:prstGeom prst="rect">
            <a:avLst/>
          </a:prstGeom>
        </p:spPr>
      </p:pic>
    </p:spTree>
    <p:extLst>
      <p:ext uri="{BB962C8B-B14F-4D97-AF65-F5344CB8AC3E}">
        <p14:creationId xmlns:p14="http://schemas.microsoft.com/office/powerpoint/2010/main" val="275468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AU" sz="6000" dirty="0">
                <a:latin typeface="Algerian" panose="04020705040A02060702" pitchFamily="82" charset="0"/>
              </a:rPr>
              <a:t>1940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682" y="1196752"/>
            <a:ext cx="8352928" cy="5471044"/>
          </a:xfrm>
        </p:spPr>
      </p:pic>
      <p:sp>
        <p:nvSpPr>
          <p:cNvPr id="7" name="TextBox 6"/>
          <p:cNvSpPr txBox="1"/>
          <p:nvPr/>
        </p:nvSpPr>
        <p:spPr>
          <a:xfrm>
            <a:off x="5086415" y="1988840"/>
            <a:ext cx="2952328" cy="3970318"/>
          </a:xfrm>
          <a:prstGeom prst="rect">
            <a:avLst/>
          </a:prstGeom>
          <a:noFill/>
        </p:spPr>
        <p:txBody>
          <a:bodyPr wrap="square" rtlCol="0">
            <a:spAutoFit/>
          </a:bodyPr>
          <a:lstStyle/>
          <a:p>
            <a:r>
              <a:rPr lang="en-AU" dirty="0">
                <a:latin typeface="Ink Free" panose="03080402000500000000" pitchFamily="66" charset="0"/>
              </a:rPr>
              <a:t>Along with so many other children from the Wanneroo area, the </a:t>
            </a:r>
            <a:r>
              <a:rPr lang="en-AU" dirty="0" err="1">
                <a:latin typeface="Ink Free" panose="03080402000500000000" pitchFamily="66" charset="0"/>
              </a:rPr>
              <a:t>Ariti</a:t>
            </a:r>
            <a:r>
              <a:rPr lang="en-AU" dirty="0">
                <a:latin typeface="Ink Free" panose="03080402000500000000" pitchFamily="66" charset="0"/>
              </a:rPr>
              <a:t> children spent a lot of time at the Spiers house. </a:t>
            </a:r>
          </a:p>
          <a:p>
            <a:endParaRPr lang="en-AU" dirty="0">
              <a:latin typeface="Ink Free" panose="03080402000500000000" pitchFamily="66" charset="0"/>
            </a:endParaRPr>
          </a:p>
          <a:p>
            <a:r>
              <a:rPr lang="en-AU" dirty="0">
                <a:latin typeface="Ink Free" panose="03080402000500000000" pitchFamily="66" charset="0"/>
              </a:rPr>
              <a:t>They would fight over who would take Granny gifts of cauliflowers and cabbages, as the person who did would almost certainly receive a piece of cake or something delicious to eat. </a:t>
            </a:r>
          </a:p>
          <a:p>
            <a:endParaRPr lang="en-AU" dirty="0"/>
          </a:p>
        </p:txBody>
      </p:sp>
      <p:sp>
        <p:nvSpPr>
          <p:cNvPr id="3" name="TextBox 2"/>
          <p:cNvSpPr txBox="1"/>
          <p:nvPr/>
        </p:nvSpPr>
        <p:spPr>
          <a:xfrm>
            <a:off x="1301075" y="3745802"/>
            <a:ext cx="1816055" cy="507831"/>
          </a:xfrm>
          <a:prstGeom prst="rect">
            <a:avLst/>
          </a:prstGeom>
          <a:noFill/>
        </p:spPr>
        <p:txBody>
          <a:bodyPr wrap="square" rtlCol="0">
            <a:spAutoFit/>
          </a:bodyPr>
          <a:lstStyle/>
          <a:p>
            <a:r>
              <a:rPr lang="en-AU" sz="800" dirty="0"/>
              <a:t>PD00025: </a:t>
            </a:r>
            <a:r>
              <a:rPr lang="en-AU" sz="800" dirty="0" err="1"/>
              <a:t>Ariti</a:t>
            </a:r>
            <a:r>
              <a:rPr lang="en-AU" sz="800" dirty="0"/>
              <a:t> family home</a:t>
            </a:r>
          </a:p>
          <a:p>
            <a:r>
              <a:rPr lang="en-AU"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627" y="1977849"/>
            <a:ext cx="2274564" cy="18099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413" y="4013150"/>
            <a:ext cx="2420694" cy="1625323"/>
          </a:xfrm>
          <a:prstGeom prst="rect">
            <a:avLst/>
          </a:prstGeom>
        </p:spPr>
      </p:pic>
      <p:sp>
        <p:nvSpPr>
          <p:cNvPr id="9" name="TextBox 8"/>
          <p:cNvSpPr txBox="1"/>
          <p:nvPr/>
        </p:nvSpPr>
        <p:spPr>
          <a:xfrm>
            <a:off x="1286576" y="5621005"/>
            <a:ext cx="2232248" cy="507831"/>
          </a:xfrm>
          <a:prstGeom prst="rect">
            <a:avLst/>
          </a:prstGeom>
          <a:noFill/>
        </p:spPr>
        <p:txBody>
          <a:bodyPr wrap="square" rtlCol="0">
            <a:spAutoFit/>
          </a:bodyPr>
          <a:lstStyle/>
          <a:p>
            <a:r>
              <a:rPr lang="en-AU" sz="800" dirty="0"/>
              <a:t>PD00026: Rosaria and Lucy </a:t>
            </a:r>
            <a:r>
              <a:rPr lang="en-AU" sz="800" dirty="0" err="1"/>
              <a:t>Ariti</a:t>
            </a:r>
            <a:endParaRPr lang="en-AU" sz="800" dirty="0"/>
          </a:p>
          <a:p>
            <a:r>
              <a:rPr lang="en-AU" dirty="0"/>
              <a:t>  </a:t>
            </a:r>
          </a:p>
        </p:txBody>
      </p:sp>
      <p:pic>
        <p:nvPicPr>
          <p:cNvPr id="6" name="Picture 5" descr="A logo for a community&#10;&#10;Description automatically generated">
            <a:extLst>
              <a:ext uri="{FF2B5EF4-FFF2-40B4-BE49-F238E27FC236}">
                <a16:creationId xmlns:a16="http://schemas.microsoft.com/office/drawing/2014/main" id="{8D75F212-45FC-1930-8B01-F4DCD7BD37A5}"/>
              </a:ext>
            </a:extLst>
          </p:cNvPr>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179512" y="116632"/>
            <a:ext cx="1469037" cy="886360"/>
          </a:xfrm>
          <a:prstGeom prst="rect">
            <a:avLst/>
          </a:prstGeom>
        </p:spPr>
      </p:pic>
    </p:spTree>
    <p:extLst>
      <p:ext uri="{BB962C8B-B14F-4D97-AF65-F5344CB8AC3E}">
        <p14:creationId xmlns:p14="http://schemas.microsoft.com/office/powerpoint/2010/main" val="299588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435280" cy="2938338"/>
          </a:xfrm>
        </p:spPr>
        <p:txBody>
          <a:bodyPr>
            <a:normAutofit/>
          </a:bodyPr>
          <a:lstStyle/>
          <a:p>
            <a:pPr algn="r"/>
            <a:r>
              <a:rPr lang="en-AU" sz="4800" dirty="0">
                <a:solidFill>
                  <a:prstClr val="black"/>
                </a:solidFill>
                <a:latin typeface="Algerian" panose="04020705040A02060702" pitchFamily="82" charset="0"/>
              </a:rPr>
              <a:t>Wanneroo</a:t>
            </a:r>
            <a:br>
              <a:rPr lang="en-AU" sz="4800" dirty="0">
                <a:solidFill>
                  <a:prstClr val="black"/>
                </a:solidFill>
                <a:latin typeface="Algerian" panose="04020705040A02060702" pitchFamily="82" charset="0"/>
              </a:rPr>
            </a:br>
            <a:r>
              <a:rPr lang="en-AU" sz="4800" dirty="0">
                <a:solidFill>
                  <a:prstClr val="black"/>
                </a:solidFill>
                <a:latin typeface="Algerian" panose="04020705040A02060702" pitchFamily="82" charset="0"/>
              </a:rPr>
              <a:t> agricultural</a:t>
            </a:r>
            <a:br>
              <a:rPr lang="en-AU" sz="4800" dirty="0">
                <a:solidFill>
                  <a:prstClr val="black"/>
                </a:solidFill>
                <a:latin typeface="Algerian" panose="04020705040A02060702" pitchFamily="82" charset="0"/>
              </a:rPr>
            </a:br>
            <a:r>
              <a:rPr lang="en-AU" sz="4800" dirty="0">
                <a:solidFill>
                  <a:prstClr val="black"/>
                </a:solidFill>
                <a:latin typeface="Algerian" panose="04020705040A02060702" pitchFamily="82" charset="0"/>
              </a:rPr>
              <a:t> society</a:t>
            </a:r>
            <a:endParaRPr lang="en-AU" sz="4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905213" y="1459885"/>
            <a:ext cx="6287989" cy="4118540"/>
          </a:xfrm>
        </p:spPr>
      </p:pic>
      <p:sp>
        <p:nvSpPr>
          <p:cNvPr id="3" name="TextBox 2"/>
          <p:cNvSpPr txBox="1"/>
          <p:nvPr/>
        </p:nvSpPr>
        <p:spPr>
          <a:xfrm>
            <a:off x="4946125" y="3051784"/>
            <a:ext cx="3010251" cy="3293209"/>
          </a:xfrm>
          <a:prstGeom prst="rect">
            <a:avLst/>
          </a:prstGeom>
          <a:noFill/>
        </p:spPr>
        <p:txBody>
          <a:bodyPr wrap="square" rtlCol="0">
            <a:spAutoFit/>
          </a:bodyPr>
          <a:lstStyle/>
          <a:p>
            <a:r>
              <a:rPr lang="en-AU" sz="1600" dirty="0">
                <a:latin typeface="Ink Free" panose="03080402000500000000" pitchFamily="66" charset="0"/>
              </a:rPr>
              <a:t>The inaugural committee was responsible for the running of the first Wanneroo Show held on 21 April, 1909.</a:t>
            </a:r>
          </a:p>
          <a:p>
            <a:endParaRPr lang="en-AU" sz="1600" dirty="0">
              <a:latin typeface="Ink Free" panose="03080402000500000000" pitchFamily="66" charset="0"/>
            </a:endParaRPr>
          </a:p>
          <a:p>
            <a:r>
              <a:rPr lang="en-AU" sz="1600" dirty="0">
                <a:latin typeface="Ink Free" panose="03080402000500000000" pitchFamily="66" charset="0"/>
              </a:rPr>
              <a:t>The show was held on five acres just off the 15 Mile peg, Wanneroo Road.</a:t>
            </a:r>
          </a:p>
          <a:p>
            <a:endParaRPr lang="en-AU" sz="1600" dirty="0">
              <a:latin typeface="Ink Free" panose="03080402000500000000" pitchFamily="66" charset="0"/>
            </a:endParaRPr>
          </a:p>
          <a:p>
            <a:r>
              <a:rPr lang="en-AU" sz="1600" dirty="0">
                <a:latin typeface="Ink Free" panose="03080402000500000000" pitchFamily="66" charset="0"/>
              </a:rPr>
              <a:t>James was the first president of the Wanneroo Agricultural Society and became a life member in 1930.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15" y="980728"/>
            <a:ext cx="3001531" cy="2071056"/>
          </a:xfrm>
          <a:prstGeom prst="rect">
            <a:avLst/>
          </a:prstGeom>
        </p:spPr>
      </p:pic>
      <p:sp>
        <p:nvSpPr>
          <p:cNvPr id="6" name="TextBox 5"/>
          <p:cNvSpPr txBox="1"/>
          <p:nvPr/>
        </p:nvSpPr>
        <p:spPr>
          <a:xfrm>
            <a:off x="827584" y="3933056"/>
            <a:ext cx="2880320" cy="2092881"/>
          </a:xfrm>
          <a:prstGeom prst="rect">
            <a:avLst/>
          </a:prstGeom>
          <a:noFill/>
        </p:spPr>
        <p:txBody>
          <a:bodyPr wrap="square" rtlCol="0">
            <a:spAutoFit/>
          </a:bodyPr>
          <a:lstStyle/>
          <a:p>
            <a:r>
              <a:rPr lang="en-AU" sz="800" i="1" dirty="0"/>
              <a:t>Picture Wanneroo Collection, Image PD00719; </a:t>
            </a:r>
            <a:r>
              <a:rPr lang="en-AU" sz="800" dirty="0"/>
              <a:t>reproduced courtesy of Wanneroo Regional Museum</a:t>
            </a:r>
          </a:p>
          <a:p>
            <a:endParaRPr lang="en-AU" sz="1400" i="1" dirty="0"/>
          </a:p>
          <a:p>
            <a:r>
              <a:rPr lang="en-AU" sz="1400" dirty="0">
                <a:latin typeface="Ink Free" panose="03080402000500000000" pitchFamily="66" charset="0"/>
              </a:rPr>
              <a:t>Kneeling left to right: J. Steele, E. A. </a:t>
            </a:r>
            <a:r>
              <a:rPr lang="en-AU" sz="1400" dirty="0" err="1">
                <a:latin typeface="Ink Free" panose="03080402000500000000" pitchFamily="66" charset="0"/>
              </a:rPr>
              <a:t>Caporn</a:t>
            </a:r>
            <a:r>
              <a:rPr lang="en-AU" sz="1400" dirty="0">
                <a:latin typeface="Ink Free" panose="03080402000500000000" pitchFamily="66" charset="0"/>
              </a:rPr>
              <a:t>, E. Duffy, R. S. Cockman.</a:t>
            </a:r>
          </a:p>
          <a:p>
            <a:r>
              <a:rPr lang="en-AU" sz="1400" dirty="0">
                <a:latin typeface="Ink Free" panose="03080402000500000000" pitchFamily="66" charset="0"/>
              </a:rPr>
              <a:t>Standing left to right: D. H. </a:t>
            </a:r>
            <a:r>
              <a:rPr lang="en-AU" sz="1400" dirty="0" err="1">
                <a:latin typeface="Ink Free" panose="03080402000500000000" pitchFamily="66" charset="0"/>
              </a:rPr>
              <a:t>Lillingston</a:t>
            </a:r>
            <a:r>
              <a:rPr lang="en-AU" sz="1400" dirty="0">
                <a:latin typeface="Ink Free" panose="03080402000500000000" pitchFamily="66" charset="0"/>
              </a:rPr>
              <a:t>, </a:t>
            </a:r>
            <a:r>
              <a:rPr lang="en-AU" sz="1400" dirty="0" err="1">
                <a:latin typeface="Ink Free" panose="03080402000500000000" pitchFamily="66" charset="0"/>
              </a:rPr>
              <a:t>Dr.</a:t>
            </a:r>
            <a:r>
              <a:rPr lang="en-AU" sz="1400" dirty="0">
                <a:latin typeface="Ink Free" panose="03080402000500000000" pitchFamily="66" charset="0"/>
              </a:rPr>
              <a:t> E. J .A. Haynes, A. Edwards, J. Spiers (President), H. Hocking (Treasurer), F. J. Duffy (Secretary), C. M. Cockman.</a:t>
            </a:r>
          </a:p>
        </p:txBody>
      </p:sp>
      <p:pic>
        <p:nvPicPr>
          <p:cNvPr id="7" name="Picture 6" descr="A logo for a community&#10;&#10;Description automatically generated">
            <a:extLst>
              <a:ext uri="{FF2B5EF4-FFF2-40B4-BE49-F238E27FC236}">
                <a16:creationId xmlns:a16="http://schemas.microsoft.com/office/drawing/2014/main" id="{8744DC30-823C-50AE-0A9C-8EBD1753E6F8}"/>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7851125" y="6072965"/>
            <a:ext cx="1185371" cy="715207"/>
          </a:xfrm>
          <a:prstGeom prst="rect">
            <a:avLst/>
          </a:prstGeom>
        </p:spPr>
      </p:pic>
    </p:spTree>
    <p:extLst>
      <p:ext uri="{BB962C8B-B14F-4D97-AF65-F5344CB8AC3E}">
        <p14:creationId xmlns:p14="http://schemas.microsoft.com/office/powerpoint/2010/main" val="3036825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6000" dirty="0">
                <a:solidFill>
                  <a:prstClr val="black"/>
                </a:solidFill>
                <a:latin typeface="Algerian" panose="04020705040A02060702" pitchFamily="82" charset="0"/>
              </a:rPr>
              <a:t>1980s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268760"/>
            <a:ext cx="8219008" cy="5383328"/>
          </a:xfrm>
        </p:spPr>
      </p:pic>
      <p:sp>
        <p:nvSpPr>
          <p:cNvPr id="6" name="TextBox 5"/>
          <p:cNvSpPr txBox="1"/>
          <p:nvPr/>
        </p:nvSpPr>
        <p:spPr>
          <a:xfrm>
            <a:off x="5076056" y="2348880"/>
            <a:ext cx="2808312" cy="3416320"/>
          </a:xfrm>
          <a:prstGeom prst="rect">
            <a:avLst/>
          </a:prstGeom>
          <a:noFill/>
        </p:spPr>
        <p:txBody>
          <a:bodyPr wrap="square" rtlCol="0">
            <a:spAutoFit/>
          </a:bodyPr>
          <a:lstStyle/>
          <a:p>
            <a:r>
              <a:rPr lang="en-AU" dirty="0">
                <a:latin typeface="Ink Free" panose="03080402000500000000" pitchFamily="66" charset="0"/>
              </a:rPr>
              <a:t>The Spiers Centre (formerly Granny Spiers Community House) was named in honour of Frances, as she was “actively involved in all local community activities and her home was open to the community and travellers alike”.</a:t>
            </a:r>
          </a:p>
          <a:p>
            <a:endParaRPr lang="en-AU" dirty="0"/>
          </a:p>
          <a:p>
            <a:endParaRPr lang="en-AU" dirty="0"/>
          </a:p>
        </p:txBody>
      </p:sp>
      <p:pic>
        <p:nvPicPr>
          <p:cNvPr id="5" name="Picture 4" descr="A logo for a community&#10;&#10;Description automatically generated">
            <a:extLst>
              <a:ext uri="{FF2B5EF4-FFF2-40B4-BE49-F238E27FC236}">
                <a16:creationId xmlns:a16="http://schemas.microsoft.com/office/drawing/2014/main" id="{75B09F1E-7D30-53BE-A35D-75EE1018878F}"/>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179512" y="116632"/>
            <a:ext cx="1469037" cy="886360"/>
          </a:xfrm>
          <a:prstGeom prst="rect">
            <a:avLst/>
          </a:prstGeom>
        </p:spPr>
      </p:pic>
      <p:pic>
        <p:nvPicPr>
          <p:cNvPr id="8" name="Picture 7" descr="A tree in front of a house&#10;&#10;Description automatically generated">
            <a:extLst>
              <a:ext uri="{FF2B5EF4-FFF2-40B4-BE49-F238E27FC236}">
                <a16:creationId xmlns:a16="http://schemas.microsoft.com/office/drawing/2014/main" id="{07F1B37D-7862-E4C0-2BCD-3C9524F16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310" y="2943056"/>
            <a:ext cx="2712981" cy="2034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3703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0827"/>
            <a:ext cx="8229600" cy="1143000"/>
          </a:xfrm>
        </p:spPr>
        <p:txBody>
          <a:bodyPr>
            <a:normAutofit fontScale="90000"/>
          </a:bodyPr>
          <a:lstStyle/>
          <a:p>
            <a:r>
              <a:rPr lang="en-AU" sz="6000" dirty="0">
                <a:latin typeface="Algerian" panose="04020705040A02060702" pitchFamily="82" charset="0"/>
              </a:rPr>
              <a:t>Frances (Granny) Spiers 1862 - 1950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988840"/>
            <a:ext cx="7200800" cy="4716417"/>
          </a:xfrm>
        </p:spPr>
      </p:pic>
      <p:sp>
        <p:nvSpPr>
          <p:cNvPr id="9" name="TextBox 8"/>
          <p:cNvSpPr txBox="1"/>
          <p:nvPr/>
        </p:nvSpPr>
        <p:spPr>
          <a:xfrm>
            <a:off x="5076056" y="2852936"/>
            <a:ext cx="2304256" cy="369332"/>
          </a:xfrm>
          <a:prstGeom prst="rect">
            <a:avLst/>
          </a:prstGeom>
          <a:noFill/>
        </p:spPr>
        <p:txBody>
          <a:bodyPr wrap="square" rtlCol="0">
            <a:spAutoFit/>
          </a:bodyPr>
          <a:lstStyle/>
          <a:p>
            <a:r>
              <a:rPr lang="en-AU" dirty="0"/>
              <a:t> </a:t>
            </a:r>
          </a:p>
        </p:txBody>
      </p:sp>
      <p:sp>
        <p:nvSpPr>
          <p:cNvPr id="10" name="TextBox 9"/>
          <p:cNvSpPr txBox="1"/>
          <p:nvPr/>
        </p:nvSpPr>
        <p:spPr>
          <a:xfrm>
            <a:off x="5076056" y="3054386"/>
            <a:ext cx="2448272" cy="2585323"/>
          </a:xfrm>
          <a:prstGeom prst="rect">
            <a:avLst/>
          </a:prstGeom>
          <a:noFill/>
        </p:spPr>
        <p:txBody>
          <a:bodyPr wrap="square" rtlCol="0">
            <a:spAutoFit/>
          </a:bodyPr>
          <a:lstStyle/>
          <a:p>
            <a:r>
              <a:rPr lang="en-AU" dirty="0">
                <a:latin typeface="Ink Free" panose="03080402000500000000" pitchFamily="66" charset="0"/>
              </a:rPr>
              <a:t>Frances Sophia (Granny) Spiers (nee </a:t>
            </a:r>
            <a:r>
              <a:rPr lang="en-AU" dirty="0" err="1">
                <a:latin typeface="Ink Free" panose="03080402000500000000" pitchFamily="66" charset="0"/>
              </a:rPr>
              <a:t>Boughton</a:t>
            </a:r>
            <a:r>
              <a:rPr lang="en-AU" dirty="0">
                <a:latin typeface="Ink Free" panose="03080402000500000000" pitchFamily="66" charset="0"/>
              </a:rPr>
              <a:t>) was born on Feb 4, 1862, in Learmonth Victoria.</a:t>
            </a:r>
          </a:p>
          <a:p>
            <a:endParaRPr lang="en-AU" dirty="0">
              <a:latin typeface="Ink Free" panose="03080402000500000000" pitchFamily="66" charset="0"/>
            </a:endParaRPr>
          </a:p>
          <a:p>
            <a:r>
              <a:rPr lang="en-AU" dirty="0">
                <a:latin typeface="Ink Free" panose="03080402000500000000" pitchFamily="66" charset="0"/>
              </a:rPr>
              <a:t>Her parents were Anne </a:t>
            </a:r>
            <a:r>
              <a:rPr lang="en-AU" dirty="0" err="1">
                <a:latin typeface="Ink Free" panose="03080402000500000000" pitchFamily="66" charset="0"/>
              </a:rPr>
              <a:t>Boughton</a:t>
            </a:r>
            <a:r>
              <a:rPr lang="en-AU" dirty="0">
                <a:latin typeface="Ink Free" panose="03080402000500000000" pitchFamily="66" charset="0"/>
              </a:rPr>
              <a:t> (nee Clarke) and William </a:t>
            </a:r>
            <a:r>
              <a:rPr lang="en-AU" dirty="0" err="1">
                <a:latin typeface="Ink Free" panose="03080402000500000000" pitchFamily="66" charset="0"/>
              </a:rPr>
              <a:t>Boughton</a:t>
            </a:r>
            <a:r>
              <a:rPr lang="en-AU" dirty="0">
                <a:latin typeface="Ink Free" panose="03080402000500000000" pitchFamily="66"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668552"/>
            <a:ext cx="1229711" cy="3356992"/>
          </a:xfrm>
          <a:prstGeom prst="snip2DiagRect">
            <a:avLst/>
          </a:prstGeom>
          <a:solidFill>
            <a:srgbClr val="FFFFFF">
              <a:shade val="85000"/>
            </a:srgbClr>
          </a:solidFill>
          <a:ln w="88900" cap="sq">
            <a:solidFill>
              <a:schemeClr val="bg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A logo for a community&#10;&#10;Description automatically generated">
            <a:extLst>
              <a:ext uri="{FF2B5EF4-FFF2-40B4-BE49-F238E27FC236}">
                <a16:creationId xmlns:a16="http://schemas.microsoft.com/office/drawing/2014/main" id="{F415182A-A86D-F487-DC4C-EE3ABE097F65}"/>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179512" y="116632"/>
            <a:ext cx="835413" cy="504056"/>
          </a:xfrm>
          <a:prstGeom prst="rect">
            <a:avLst/>
          </a:prstGeom>
        </p:spPr>
      </p:pic>
    </p:spTree>
    <p:extLst>
      <p:ext uri="{BB962C8B-B14F-4D97-AF65-F5344CB8AC3E}">
        <p14:creationId xmlns:p14="http://schemas.microsoft.com/office/powerpoint/2010/main" val="37294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628800"/>
            <a:ext cx="4222812" cy="1143000"/>
          </a:xfrm>
        </p:spPr>
        <p:txBody>
          <a:bodyPr>
            <a:normAutofit fontScale="90000"/>
          </a:bodyPr>
          <a:lstStyle/>
          <a:p>
            <a:pPr algn="l"/>
            <a:br>
              <a:rPr lang="en-AU" sz="6000" dirty="0">
                <a:latin typeface="Algerian" panose="04020705040A02060702" pitchFamily="82" charset="0"/>
              </a:rPr>
            </a:br>
            <a:br>
              <a:rPr lang="en-AU" sz="6000" dirty="0">
                <a:latin typeface="Algerian" panose="04020705040A02060702" pitchFamily="82" charset="0"/>
              </a:rPr>
            </a:br>
            <a:br>
              <a:rPr lang="en-AU" sz="6000" dirty="0">
                <a:latin typeface="Algerian" panose="04020705040A02060702" pitchFamily="82" charset="0"/>
              </a:rPr>
            </a:br>
            <a:r>
              <a:rPr lang="en-AU" sz="6000" dirty="0">
                <a:latin typeface="Algerian" panose="04020705040A02060702" pitchFamily="82" charset="0"/>
              </a:rPr>
              <a:t>Frances (Granny) Spiers 1862 - 1950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317795" y="1026825"/>
            <a:ext cx="7040794" cy="4611615"/>
          </a:xfrm>
        </p:spPr>
      </p:pic>
      <p:sp>
        <p:nvSpPr>
          <p:cNvPr id="9" name="TextBox 8"/>
          <p:cNvSpPr txBox="1"/>
          <p:nvPr/>
        </p:nvSpPr>
        <p:spPr>
          <a:xfrm>
            <a:off x="5198595" y="3573016"/>
            <a:ext cx="3333845" cy="2893100"/>
          </a:xfrm>
          <a:prstGeom prst="rect">
            <a:avLst/>
          </a:prstGeom>
          <a:noFill/>
        </p:spPr>
        <p:txBody>
          <a:bodyPr wrap="square" rtlCol="0">
            <a:spAutoFit/>
          </a:bodyPr>
          <a:lstStyle/>
          <a:p>
            <a:r>
              <a:rPr lang="en-AU" sz="1400" dirty="0">
                <a:latin typeface="Ink Free" panose="03080402000500000000" pitchFamily="66" charset="0"/>
              </a:rPr>
              <a:t>James and Frances Spiers had four children:</a:t>
            </a:r>
          </a:p>
          <a:p>
            <a:r>
              <a:rPr lang="en-AU" sz="1400" dirty="0">
                <a:latin typeface="Ink Free" panose="03080402000500000000" pitchFamily="66" charset="0"/>
              </a:rPr>
              <a:t> </a:t>
            </a:r>
          </a:p>
          <a:p>
            <a:r>
              <a:rPr lang="en-AU" sz="1400" dirty="0">
                <a:latin typeface="Ink Free" panose="03080402000500000000" pitchFamily="66" charset="0"/>
              </a:rPr>
              <a:t>Robert, b. 1884</a:t>
            </a:r>
          </a:p>
          <a:p>
            <a:r>
              <a:rPr lang="en-AU" sz="1400" dirty="0">
                <a:latin typeface="Ink Free" panose="03080402000500000000" pitchFamily="66" charset="0"/>
              </a:rPr>
              <a:t>William, b. 1887, (killed in an accident age 4)</a:t>
            </a:r>
          </a:p>
          <a:p>
            <a:r>
              <a:rPr lang="en-AU" sz="1400" dirty="0">
                <a:latin typeface="Ink Free" panose="03080402000500000000" pitchFamily="66" charset="0"/>
              </a:rPr>
              <a:t>Frances Sophia, b. 1890 (known as Fanny)</a:t>
            </a:r>
          </a:p>
          <a:p>
            <a:r>
              <a:rPr lang="en-AU" sz="1400" dirty="0">
                <a:latin typeface="Ink Free" panose="03080402000500000000" pitchFamily="66" charset="0"/>
              </a:rPr>
              <a:t>James, b. 1893 (called Jockey Jim by the family)</a:t>
            </a:r>
          </a:p>
          <a:p>
            <a:r>
              <a:rPr lang="en-AU" sz="1400" dirty="0">
                <a:latin typeface="Ink Free" panose="03080402000500000000" pitchFamily="66" charset="0"/>
              </a:rPr>
              <a:t>William, b. 1896 (called Barlow by the family) </a:t>
            </a:r>
          </a:p>
          <a:p>
            <a:endParaRPr lang="en-AU" sz="1400" dirty="0"/>
          </a:p>
        </p:txBody>
      </p:sp>
      <p:sp>
        <p:nvSpPr>
          <p:cNvPr id="3" name="TextBox 2"/>
          <p:cNvSpPr txBox="1"/>
          <p:nvPr/>
        </p:nvSpPr>
        <p:spPr>
          <a:xfrm>
            <a:off x="5580112" y="1982450"/>
            <a:ext cx="2631902" cy="1446550"/>
          </a:xfrm>
          <a:prstGeom prst="rect">
            <a:avLst/>
          </a:prstGeom>
          <a:noFill/>
        </p:spPr>
        <p:txBody>
          <a:bodyPr wrap="square" rtlCol="0">
            <a:spAutoFit/>
          </a:bodyPr>
          <a:lstStyle/>
          <a:p>
            <a:pPr algn="ctr"/>
            <a:r>
              <a:rPr lang="en-AU" sz="1400" dirty="0">
                <a:latin typeface="Ink Free" panose="03080402000500000000" pitchFamily="66" charset="0"/>
              </a:rPr>
              <a:t>Frances Sophia </a:t>
            </a:r>
            <a:r>
              <a:rPr lang="en-AU" sz="1400" dirty="0" err="1">
                <a:latin typeface="Ink Free" panose="03080402000500000000" pitchFamily="66" charset="0"/>
              </a:rPr>
              <a:t>Boughton</a:t>
            </a:r>
            <a:r>
              <a:rPr lang="en-AU" sz="1400" dirty="0">
                <a:latin typeface="Ink Free" panose="03080402000500000000" pitchFamily="66" charset="0"/>
              </a:rPr>
              <a:t> married James Spiers in February 1883, just after Frances’ 21</a:t>
            </a:r>
            <a:r>
              <a:rPr lang="en-AU" sz="1400" baseline="30000" dirty="0">
                <a:latin typeface="Ink Free" panose="03080402000500000000" pitchFamily="66" charset="0"/>
              </a:rPr>
              <a:t>st</a:t>
            </a:r>
            <a:r>
              <a:rPr lang="en-AU" sz="1400" dirty="0">
                <a:latin typeface="Ink Free" panose="03080402000500000000" pitchFamily="66" charset="0"/>
              </a:rPr>
              <a:t> birthday. </a:t>
            </a:r>
          </a:p>
          <a:p>
            <a:pPr algn="ctr"/>
            <a:endParaRPr lang="en-AU" sz="1600" dirty="0"/>
          </a:p>
          <a:p>
            <a:pPr algn="ctr"/>
            <a:endParaRPr lang="en-AU"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874" y="436642"/>
            <a:ext cx="4330635" cy="1446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logo for a community&#10;&#10;Description automatically generated">
            <a:extLst>
              <a:ext uri="{FF2B5EF4-FFF2-40B4-BE49-F238E27FC236}">
                <a16:creationId xmlns:a16="http://schemas.microsoft.com/office/drawing/2014/main" id="{459B64BA-7A0D-BCA3-00F1-2276923B115D}"/>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179512" y="116632"/>
            <a:ext cx="1469037" cy="886360"/>
          </a:xfrm>
          <a:prstGeom prst="rect">
            <a:avLst/>
          </a:prstGeom>
        </p:spPr>
      </p:pic>
    </p:spTree>
    <p:extLst>
      <p:ext uri="{BB962C8B-B14F-4D97-AF65-F5344CB8AC3E}">
        <p14:creationId xmlns:p14="http://schemas.microsoft.com/office/powerpoint/2010/main" val="246213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0827"/>
            <a:ext cx="8229600" cy="1143000"/>
          </a:xfrm>
        </p:spPr>
        <p:txBody>
          <a:bodyPr>
            <a:normAutofit fontScale="90000"/>
          </a:bodyPr>
          <a:lstStyle/>
          <a:p>
            <a:r>
              <a:rPr lang="en-AU" sz="6000" dirty="0">
                <a:latin typeface="Algerian" panose="04020705040A02060702" pitchFamily="82" charset="0"/>
              </a:rPr>
              <a:t>Frances (Granny) Spiers 1862 - 1950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992965"/>
            <a:ext cx="7200800" cy="4716417"/>
          </a:xfrm>
        </p:spPr>
      </p:pic>
      <p:sp>
        <p:nvSpPr>
          <p:cNvPr id="9" name="TextBox 8"/>
          <p:cNvSpPr txBox="1"/>
          <p:nvPr/>
        </p:nvSpPr>
        <p:spPr>
          <a:xfrm>
            <a:off x="4919800" y="2564904"/>
            <a:ext cx="2661510" cy="1446550"/>
          </a:xfrm>
          <a:prstGeom prst="rect">
            <a:avLst/>
          </a:prstGeom>
          <a:noFill/>
        </p:spPr>
        <p:txBody>
          <a:bodyPr wrap="square" rtlCol="0">
            <a:spAutoFit/>
          </a:bodyPr>
          <a:lstStyle/>
          <a:p>
            <a:r>
              <a:rPr lang="en-AU" sz="1400" dirty="0">
                <a:latin typeface="Ink Free" panose="03080402000500000000" pitchFamily="66" charset="0"/>
              </a:rPr>
              <a:t>Granny organised the children’s competition events at the annual Wanneroo Agricultural Show and ensured every child who entered would win a prize. </a:t>
            </a:r>
          </a:p>
          <a:p>
            <a:r>
              <a:rPr lang="en-AU" dirty="0"/>
              <a:t> </a:t>
            </a:r>
          </a:p>
        </p:txBody>
      </p:sp>
      <p:sp>
        <p:nvSpPr>
          <p:cNvPr id="3" name="TextBox 2"/>
          <p:cNvSpPr txBox="1"/>
          <p:nvPr/>
        </p:nvSpPr>
        <p:spPr>
          <a:xfrm>
            <a:off x="1757568" y="2586717"/>
            <a:ext cx="2376264" cy="3323987"/>
          </a:xfrm>
          <a:prstGeom prst="rect">
            <a:avLst/>
          </a:prstGeom>
          <a:noFill/>
        </p:spPr>
        <p:txBody>
          <a:bodyPr wrap="square" rtlCol="0">
            <a:spAutoFit/>
          </a:bodyPr>
          <a:lstStyle/>
          <a:p>
            <a:endParaRPr lang="en-AU" sz="1400" dirty="0"/>
          </a:p>
          <a:p>
            <a:r>
              <a:rPr lang="en-AU" sz="1400" dirty="0">
                <a:latin typeface="Ink Free" panose="03080402000500000000" pitchFamily="66" charset="0"/>
              </a:rPr>
              <a:t>Granny Spiers was known far and wide for her hospitality, generosity and kindness.  Friends, locals and travellers were all welcomed with open arms and a loaded table.  Local children would descend on her kitchen table after school for cakes and biscuits. </a:t>
            </a:r>
          </a:p>
          <a:p>
            <a:endParaRPr lang="en-AU" sz="1400" dirty="0">
              <a:latin typeface="Ink Free" panose="03080402000500000000" pitchFamily="66" charset="0"/>
            </a:endParaRPr>
          </a:p>
          <a:p>
            <a:r>
              <a:rPr lang="en-AU" sz="1400" dirty="0">
                <a:latin typeface="Ink Free" panose="03080402000500000000" pitchFamily="66" charset="0"/>
              </a:rPr>
              <a:t>All the kids (including her own) would call her Granny Spiers.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136" y="3838453"/>
            <a:ext cx="2594837" cy="1720007"/>
          </a:xfrm>
          <a:prstGeom prst="rect">
            <a:avLst/>
          </a:prstGeom>
        </p:spPr>
      </p:pic>
      <p:sp>
        <p:nvSpPr>
          <p:cNvPr id="7" name="TextBox 6"/>
          <p:cNvSpPr txBox="1"/>
          <p:nvPr/>
        </p:nvSpPr>
        <p:spPr>
          <a:xfrm>
            <a:off x="4919800" y="5584269"/>
            <a:ext cx="2592288" cy="338554"/>
          </a:xfrm>
          <a:prstGeom prst="rect">
            <a:avLst/>
          </a:prstGeom>
          <a:noFill/>
        </p:spPr>
        <p:txBody>
          <a:bodyPr wrap="square" rtlCol="0">
            <a:spAutoFit/>
          </a:bodyPr>
          <a:lstStyle/>
          <a:p>
            <a:r>
              <a:rPr lang="en-AU" sz="800" i="1" dirty="0"/>
              <a:t>Picture Wanneroo Collection, Image PD03439; </a:t>
            </a:r>
            <a:r>
              <a:rPr lang="en-AU" sz="800" dirty="0"/>
              <a:t>reproduced courtesy of Wanneroo Regional Museum</a:t>
            </a:r>
            <a:endParaRPr lang="en-AU" sz="800" i="1" dirty="0"/>
          </a:p>
        </p:txBody>
      </p:sp>
      <p:pic>
        <p:nvPicPr>
          <p:cNvPr id="6" name="Picture 5" descr="A logo for a community&#10;&#10;Description automatically generated">
            <a:extLst>
              <a:ext uri="{FF2B5EF4-FFF2-40B4-BE49-F238E27FC236}">
                <a16:creationId xmlns:a16="http://schemas.microsoft.com/office/drawing/2014/main" id="{0D772EBF-CC58-81D7-A10F-2301366B29A4}"/>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179513" y="116632"/>
            <a:ext cx="864096" cy="521362"/>
          </a:xfrm>
          <a:prstGeom prst="rect">
            <a:avLst/>
          </a:prstGeom>
        </p:spPr>
      </p:pic>
    </p:spTree>
    <p:extLst>
      <p:ext uri="{BB962C8B-B14F-4D97-AF65-F5344CB8AC3E}">
        <p14:creationId xmlns:p14="http://schemas.microsoft.com/office/powerpoint/2010/main" val="80013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6000" dirty="0">
                <a:solidFill>
                  <a:prstClr val="black"/>
                </a:solidFill>
                <a:latin typeface="Algerian" panose="04020705040A02060702" pitchFamily="82" charset="0"/>
              </a:rPr>
              <a:t>James (Jasper) Spiers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792" y="1268760"/>
            <a:ext cx="8219008" cy="5383328"/>
          </a:xfrm>
        </p:spPr>
      </p:pic>
      <p:sp>
        <p:nvSpPr>
          <p:cNvPr id="6" name="TextBox 5"/>
          <p:cNvSpPr txBox="1"/>
          <p:nvPr/>
        </p:nvSpPr>
        <p:spPr>
          <a:xfrm>
            <a:off x="5076056" y="1968023"/>
            <a:ext cx="2808312" cy="3970318"/>
          </a:xfrm>
          <a:prstGeom prst="rect">
            <a:avLst/>
          </a:prstGeom>
          <a:noFill/>
        </p:spPr>
        <p:txBody>
          <a:bodyPr wrap="square" rtlCol="0">
            <a:spAutoFit/>
          </a:bodyPr>
          <a:lstStyle/>
          <a:p>
            <a:r>
              <a:rPr lang="en-AU" sz="1400" dirty="0"/>
              <a:t>James (Jasper) Spiers was born in Launceston, Tasmania in 1857 and his family migrated to Victoria when he was 14 years of age. He arrived in Fremantle in 1894 at the height of the gold rush and rapidly recognised the opportunity for advancement. </a:t>
            </a:r>
          </a:p>
          <a:p>
            <a:endParaRPr lang="en-AU" sz="1400" dirty="0"/>
          </a:p>
          <a:p>
            <a:r>
              <a:rPr lang="en-AU" sz="1400" dirty="0"/>
              <a:t>He later brought his wife Frances Sophia </a:t>
            </a:r>
            <a:r>
              <a:rPr lang="en-AU" sz="1400" dirty="0" err="1"/>
              <a:t>Boughton</a:t>
            </a:r>
            <a:r>
              <a:rPr lang="en-AU" sz="1400" dirty="0"/>
              <a:t> and family from Victoria and set up as a cartage contractor, being responsible for much of the road works around Kalgoorlie’s Golden Mile. At one point, James had a lease on the island in the middle of Lake Joondalup.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564904"/>
            <a:ext cx="2927412" cy="1944638"/>
          </a:xfrm>
          <a:prstGeom prst="rect">
            <a:avLst/>
          </a:prstGeom>
        </p:spPr>
      </p:pic>
      <p:sp>
        <p:nvSpPr>
          <p:cNvPr id="8" name="TextBox 7"/>
          <p:cNvSpPr txBox="1"/>
          <p:nvPr/>
        </p:nvSpPr>
        <p:spPr>
          <a:xfrm>
            <a:off x="1156745" y="4509542"/>
            <a:ext cx="2592288" cy="338554"/>
          </a:xfrm>
          <a:prstGeom prst="rect">
            <a:avLst/>
          </a:prstGeom>
          <a:noFill/>
        </p:spPr>
        <p:txBody>
          <a:bodyPr wrap="square" rtlCol="0">
            <a:spAutoFit/>
          </a:bodyPr>
          <a:lstStyle/>
          <a:p>
            <a:r>
              <a:rPr lang="en-AU" sz="800" i="1" dirty="0"/>
              <a:t>Picture Wanneroo Collection, Image PD03456; </a:t>
            </a:r>
            <a:r>
              <a:rPr lang="en-AU" sz="800" dirty="0"/>
              <a:t>reproduced courtesy of Wanneroo Regional Museum</a:t>
            </a:r>
            <a:endParaRPr lang="en-AU" sz="800" i="1" dirty="0"/>
          </a:p>
        </p:txBody>
      </p:sp>
      <p:pic>
        <p:nvPicPr>
          <p:cNvPr id="3" name="Picture 2" descr="A logo for a community&#10;&#10;Description automatically generated">
            <a:extLst>
              <a:ext uri="{FF2B5EF4-FFF2-40B4-BE49-F238E27FC236}">
                <a16:creationId xmlns:a16="http://schemas.microsoft.com/office/drawing/2014/main" id="{4A937923-E9DC-E108-2E05-95E72C81E9F9}"/>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179513" y="116632"/>
            <a:ext cx="648072" cy="391022"/>
          </a:xfrm>
          <a:prstGeom prst="rect">
            <a:avLst/>
          </a:prstGeom>
        </p:spPr>
      </p:pic>
    </p:spTree>
    <p:extLst>
      <p:ext uri="{BB962C8B-B14F-4D97-AF65-F5344CB8AC3E}">
        <p14:creationId xmlns:p14="http://schemas.microsoft.com/office/powerpoint/2010/main" val="425048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230086"/>
          </a:xfrm>
        </p:spPr>
      </p:pic>
      <p:sp>
        <p:nvSpPr>
          <p:cNvPr id="2" name="Title 1"/>
          <p:cNvSpPr>
            <a:spLocks noGrp="1"/>
          </p:cNvSpPr>
          <p:nvPr>
            <p:ph type="title"/>
          </p:nvPr>
        </p:nvSpPr>
        <p:spPr>
          <a:xfrm>
            <a:off x="457200" y="-243408"/>
            <a:ext cx="8229600" cy="1143000"/>
          </a:xfrm>
        </p:spPr>
        <p:txBody>
          <a:bodyPr/>
          <a:lstStyle/>
          <a:p>
            <a:r>
              <a:rPr lang="en-AU" dirty="0">
                <a:solidFill>
                  <a:prstClr val="black"/>
                </a:solidFill>
                <a:latin typeface="Algerian" panose="04020705040A02060702" pitchFamily="82" charset="0"/>
              </a:rPr>
              <a:t>building a community</a:t>
            </a:r>
            <a:endParaRPr lang="en-AU" dirty="0"/>
          </a:p>
        </p:txBody>
      </p:sp>
      <p:sp>
        <p:nvSpPr>
          <p:cNvPr id="5" name="TextBox 4"/>
          <p:cNvSpPr txBox="1"/>
          <p:nvPr/>
        </p:nvSpPr>
        <p:spPr>
          <a:xfrm>
            <a:off x="1036198" y="1700807"/>
            <a:ext cx="2664296" cy="3139321"/>
          </a:xfrm>
          <a:prstGeom prst="rect">
            <a:avLst/>
          </a:prstGeom>
          <a:noFill/>
        </p:spPr>
        <p:txBody>
          <a:bodyPr wrap="square" rtlCol="0">
            <a:spAutoFit/>
          </a:bodyPr>
          <a:lstStyle/>
          <a:p>
            <a:r>
              <a:rPr lang="en-AU" dirty="0">
                <a:latin typeface="Ink Free" panose="03080402000500000000" pitchFamily="66" charset="0"/>
              </a:rPr>
              <a:t>James and Granny were gregarious by nature. As soon as they moved in a steady stream of visitors started.</a:t>
            </a:r>
          </a:p>
          <a:p>
            <a:endParaRPr lang="en-AU" dirty="0">
              <a:latin typeface="Ink Free" panose="03080402000500000000" pitchFamily="66" charset="0"/>
            </a:endParaRPr>
          </a:p>
          <a:p>
            <a:r>
              <a:rPr lang="en-AU" dirty="0">
                <a:latin typeface="Ink Free" panose="03080402000500000000" pitchFamily="66" charset="0"/>
              </a:rPr>
              <a:t>Neighbours and friends were not greeted over the front fence – everyone was brought in and given a cup of tea.</a:t>
            </a:r>
          </a:p>
        </p:txBody>
      </p:sp>
      <p:sp>
        <p:nvSpPr>
          <p:cNvPr id="7" name="TextBox 6"/>
          <p:cNvSpPr txBox="1"/>
          <p:nvPr/>
        </p:nvSpPr>
        <p:spPr>
          <a:xfrm>
            <a:off x="5348362" y="2116305"/>
            <a:ext cx="2736304" cy="2308324"/>
          </a:xfrm>
          <a:prstGeom prst="rect">
            <a:avLst/>
          </a:prstGeom>
          <a:noFill/>
        </p:spPr>
        <p:txBody>
          <a:bodyPr wrap="square" rtlCol="0">
            <a:spAutoFit/>
          </a:bodyPr>
          <a:lstStyle/>
          <a:p>
            <a:r>
              <a:rPr lang="en-AU" dirty="0">
                <a:latin typeface="Ink Free" panose="03080402000500000000" pitchFamily="66" charset="0"/>
              </a:rPr>
              <a:t>This was the secret of Granny’s popularity as a hostess: people were never allowed to feel like outsiders or acquaintances, but rather valued friends and even part of the family.</a:t>
            </a:r>
          </a:p>
        </p:txBody>
      </p:sp>
    </p:spTree>
    <p:extLst>
      <p:ext uri="{BB962C8B-B14F-4D97-AF65-F5344CB8AC3E}">
        <p14:creationId xmlns:p14="http://schemas.microsoft.com/office/powerpoint/2010/main" val="192496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6000" dirty="0">
                <a:solidFill>
                  <a:prstClr val="black"/>
                </a:solidFill>
                <a:latin typeface="Algerian" panose="04020705040A02060702" pitchFamily="82" charset="0"/>
              </a:rPr>
              <a:t>1900 -                    1905</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683436" y="1252506"/>
            <a:ext cx="6612095" cy="4330824"/>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47" y="696940"/>
            <a:ext cx="2952328" cy="1847314"/>
          </a:xfrm>
          <a:prstGeom prst="rect">
            <a:avLst/>
          </a:prstGeom>
        </p:spPr>
      </p:pic>
      <p:sp>
        <p:nvSpPr>
          <p:cNvPr id="7" name="TextBox 6"/>
          <p:cNvSpPr txBox="1"/>
          <p:nvPr/>
        </p:nvSpPr>
        <p:spPr>
          <a:xfrm>
            <a:off x="5436096" y="1772816"/>
            <a:ext cx="3250704" cy="4278094"/>
          </a:xfrm>
          <a:prstGeom prst="rect">
            <a:avLst/>
          </a:prstGeom>
          <a:noFill/>
        </p:spPr>
        <p:txBody>
          <a:bodyPr wrap="square" rtlCol="0">
            <a:spAutoFit/>
          </a:bodyPr>
          <a:lstStyle/>
          <a:p>
            <a:r>
              <a:rPr lang="en-AU" sz="1600" dirty="0">
                <a:latin typeface="Ink Free" panose="03080402000500000000" pitchFamily="66" charset="0"/>
              </a:rPr>
              <a:t>The family moved to Wanneroo in 1905, into a house at the present day Wanneroo Showgrounds near Lake Joondalup. The property was part of the </a:t>
            </a:r>
            <a:r>
              <a:rPr lang="en-AU" sz="1600" dirty="0" err="1">
                <a:latin typeface="Ink Free" panose="03080402000500000000" pitchFamily="66" charset="0"/>
              </a:rPr>
              <a:t>Wanneru</a:t>
            </a:r>
            <a:r>
              <a:rPr lang="en-AU" sz="1600" dirty="0">
                <a:latin typeface="Ink Free" panose="03080402000500000000" pitchFamily="66" charset="0"/>
              </a:rPr>
              <a:t> Estate, and the land was bought mainly to spell horses used in James’ haulage business. </a:t>
            </a:r>
          </a:p>
          <a:p>
            <a:endParaRPr lang="en-AU" sz="1600" dirty="0">
              <a:latin typeface="Ink Free" panose="03080402000500000000" pitchFamily="66" charset="0"/>
            </a:endParaRPr>
          </a:p>
          <a:p>
            <a:r>
              <a:rPr lang="en-AU" sz="1600" dirty="0">
                <a:latin typeface="Ink Free" panose="03080402000500000000" pitchFamily="66" charset="0"/>
              </a:rPr>
              <a:t>PD00781: Horses feeding at Spier's property at the 15 Mile peg, Wanneroo Road now </a:t>
            </a:r>
            <a:r>
              <a:rPr lang="en-AU" sz="1600" dirty="0" err="1">
                <a:latin typeface="Ink Free" panose="03080402000500000000" pitchFamily="66" charset="0"/>
              </a:rPr>
              <a:t>Ariti</a:t>
            </a:r>
            <a:r>
              <a:rPr lang="en-AU" sz="1600" dirty="0">
                <a:latin typeface="Ink Free" panose="03080402000500000000" pitchFamily="66" charset="0"/>
              </a:rPr>
              <a:t> Avenue, Wanneroo.</a:t>
            </a:r>
          </a:p>
          <a:p>
            <a:endParaRPr lang="en-AU" sz="1600" dirty="0">
              <a:latin typeface="Ink Free" panose="03080402000500000000" pitchFamily="66" charset="0"/>
            </a:endParaRPr>
          </a:p>
          <a:p>
            <a:r>
              <a:rPr lang="en-AU" sz="1600" dirty="0">
                <a:latin typeface="Ink Free" panose="03080402000500000000" pitchFamily="66" charset="0"/>
              </a:rPr>
              <a:t>The Spiers owner land for grazing cattle around Lake Joondalup (known then as Craigie Lake).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414" y="3820147"/>
            <a:ext cx="2952328" cy="1885273"/>
          </a:xfrm>
          <a:prstGeom prst="rect">
            <a:avLst/>
          </a:prstGeom>
        </p:spPr>
      </p:pic>
      <p:sp>
        <p:nvSpPr>
          <p:cNvPr id="9" name="TextBox 8"/>
          <p:cNvSpPr txBox="1"/>
          <p:nvPr/>
        </p:nvSpPr>
        <p:spPr>
          <a:xfrm>
            <a:off x="1146446" y="5705420"/>
            <a:ext cx="3240360" cy="338554"/>
          </a:xfrm>
          <a:prstGeom prst="rect">
            <a:avLst/>
          </a:prstGeom>
          <a:noFill/>
        </p:spPr>
        <p:txBody>
          <a:bodyPr wrap="square" rtlCol="0">
            <a:spAutoFit/>
          </a:bodyPr>
          <a:lstStyle/>
          <a:p>
            <a:r>
              <a:rPr lang="en-AU" sz="800" i="1" dirty="0"/>
              <a:t>Picture Wanneroo Collection, Image PD00216; </a:t>
            </a:r>
            <a:r>
              <a:rPr lang="en-AU" sz="800" dirty="0"/>
              <a:t>reproduced courtesy of Wanneroo Regional Museum</a:t>
            </a:r>
            <a:endParaRPr lang="en-AU" sz="800" i="1" dirty="0"/>
          </a:p>
        </p:txBody>
      </p:sp>
      <p:sp>
        <p:nvSpPr>
          <p:cNvPr id="10" name="TextBox 9"/>
          <p:cNvSpPr txBox="1"/>
          <p:nvPr/>
        </p:nvSpPr>
        <p:spPr>
          <a:xfrm>
            <a:off x="1146446" y="2538957"/>
            <a:ext cx="2886605" cy="338554"/>
          </a:xfrm>
          <a:prstGeom prst="rect">
            <a:avLst/>
          </a:prstGeom>
          <a:noFill/>
        </p:spPr>
        <p:txBody>
          <a:bodyPr wrap="square" rtlCol="0">
            <a:spAutoFit/>
          </a:bodyPr>
          <a:lstStyle/>
          <a:p>
            <a:r>
              <a:rPr lang="en-AU" sz="800" i="1" dirty="0"/>
              <a:t>Picture Wanneroo Collection, Image PD00781; </a:t>
            </a:r>
            <a:r>
              <a:rPr lang="en-AU" sz="800" dirty="0"/>
              <a:t>reproduced courtesy of Wanneroo Regional Museum</a:t>
            </a:r>
            <a:endParaRPr lang="en-AU" sz="800" i="1" dirty="0"/>
          </a:p>
        </p:txBody>
      </p:sp>
      <p:pic>
        <p:nvPicPr>
          <p:cNvPr id="6" name="Picture 5" descr="A logo for a community&#10;&#10;Description automatically generated">
            <a:extLst>
              <a:ext uri="{FF2B5EF4-FFF2-40B4-BE49-F238E27FC236}">
                <a16:creationId xmlns:a16="http://schemas.microsoft.com/office/drawing/2014/main" id="{C96BF9DC-B660-C167-F804-7B57B6B4CC40}"/>
              </a:ext>
            </a:extLst>
          </p:cNvPr>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7851125" y="6072965"/>
            <a:ext cx="1185371" cy="715207"/>
          </a:xfrm>
          <a:prstGeom prst="rect">
            <a:avLst/>
          </a:prstGeom>
        </p:spPr>
      </p:pic>
    </p:spTree>
    <p:extLst>
      <p:ext uri="{BB962C8B-B14F-4D97-AF65-F5344CB8AC3E}">
        <p14:creationId xmlns:p14="http://schemas.microsoft.com/office/powerpoint/2010/main" val="173641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6000" dirty="0">
                <a:solidFill>
                  <a:prstClr val="black"/>
                </a:solidFill>
                <a:latin typeface="Algerian" panose="04020705040A02060702" pitchFamily="82" charset="0"/>
              </a:rPr>
              <a:t>1911</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792" y="1268760"/>
            <a:ext cx="8219008" cy="5383328"/>
          </a:xfrm>
        </p:spPr>
      </p:pic>
      <p:sp>
        <p:nvSpPr>
          <p:cNvPr id="3" name="TextBox 2"/>
          <p:cNvSpPr txBox="1"/>
          <p:nvPr/>
        </p:nvSpPr>
        <p:spPr>
          <a:xfrm>
            <a:off x="5148064" y="2049704"/>
            <a:ext cx="2664296" cy="3970318"/>
          </a:xfrm>
          <a:prstGeom prst="rect">
            <a:avLst/>
          </a:prstGeom>
          <a:noFill/>
        </p:spPr>
        <p:txBody>
          <a:bodyPr wrap="square" rtlCol="0">
            <a:spAutoFit/>
          </a:bodyPr>
          <a:lstStyle/>
          <a:p>
            <a:r>
              <a:rPr lang="en-AU" dirty="0">
                <a:latin typeface="Ink Free" panose="03080402000500000000" pitchFamily="66" charset="0"/>
              </a:rPr>
              <a:t>James Spiers served the Central and North Wards of the Wanneroo Roads Board for 10 years in 3 terms between 1908 and 1923. </a:t>
            </a:r>
          </a:p>
          <a:p>
            <a:endParaRPr lang="en-AU" dirty="0">
              <a:latin typeface="Ink Free" panose="03080402000500000000" pitchFamily="66" charset="0"/>
            </a:endParaRPr>
          </a:p>
          <a:p>
            <a:r>
              <a:rPr lang="en-AU" dirty="0">
                <a:latin typeface="Ink Free" panose="03080402000500000000" pitchFamily="66" charset="0"/>
              </a:rPr>
              <a:t>A Wanneroo Road Board Member from 1908-1925, 1920-1923 in the Central and North Wards, and second Chairman of the Board 1911-1955. </a:t>
            </a:r>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988840"/>
            <a:ext cx="2161166" cy="3384377"/>
          </a:xfrm>
          <a:prstGeom prst="rect">
            <a:avLst/>
          </a:prstGeom>
        </p:spPr>
      </p:pic>
      <p:sp>
        <p:nvSpPr>
          <p:cNvPr id="6" name="TextBox 5"/>
          <p:cNvSpPr txBox="1"/>
          <p:nvPr/>
        </p:nvSpPr>
        <p:spPr>
          <a:xfrm>
            <a:off x="1547664" y="5408152"/>
            <a:ext cx="2357218" cy="461665"/>
          </a:xfrm>
          <a:prstGeom prst="rect">
            <a:avLst/>
          </a:prstGeom>
          <a:noFill/>
        </p:spPr>
        <p:txBody>
          <a:bodyPr wrap="square" rtlCol="0">
            <a:spAutoFit/>
          </a:bodyPr>
          <a:lstStyle/>
          <a:p>
            <a:r>
              <a:rPr lang="en-AU" sz="800" i="1" dirty="0"/>
              <a:t>Picture Wanneroo Collection, Image PD00346; </a:t>
            </a:r>
            <a:r>
              <a:rPr lang="en-AU" sz="800" dirty="0"/>
              <a:t>reproduced courtesy of Wanneroo Regional Museum</a:t>
            </a:r>
            <a:endParaRPr lang="en-AU" sz="800" i="1" dirty="0"/>
          </a:p>
        </p:txBody>
      </p:sp>
      <p:pic>
        <p:nvPicPr>
          <p:cNvPr id="7" name="Picture 6" descr="A logo for a community&#10;&#10;Description automatically generated">
            <a:extLst>
              <a:ext uri="{FF2B5EF4-FFF2-40B4-BE49-F238E27FC236}">
                <a16:creationId xmlns:a16="http://schemas.microsoft.com/office/drawing/2014/main" id="{0B364016-F827-9423-FB4A-B43266E393F6}"/>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179512" y="116632"/>
            <a:ext cx="1469037" cy="886360"/>
          </a:xfrm>
          <a:prstGeom prst="rect">
            <a:avLst/>
          </a:prstGeom>
        </p:spPr>
      </p:pic>
    </p:spTree>
    <p:extLst>
      <p:ext uri="{BB962C8B-B14F-4D97-AF65-F5344CB8AC3E}">
        <p14:creationId xmlns:p14="http://schemas.microsoft.com/office/powerpoint/2010/main" val="20660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AU" sz="6000" dirty="0">
                <a:latin typeface="Algerian" panose="04020705040A02060702" pitchFamily="82" charset="0"/>
              </a:rPr>
              <a:t>1940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196752"/>
            <a:ext cx="8352928" cy="547104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984" y="1988840"/>
            <a:ext cx="2597391" cy="3379505"/>
          </a:xfrm>
          <a:prstGeom prst="rect">
            <a:avLst/>
          </a:prstGeom>
        </p:spPr>
      </p:pic>
      <p:sp>
        <p:nvSpPr>
          <p:cNvPr id="7" name="TextBox 6"/>
          <p:cNvSpPr txBox="1"/>
          <p:nvPr/>
        </p:nvSpPr>
        <p:spPr>
          <a:xfrm>
            <a:off x="5086415" y="1988840"/>
            <a:ext cx="2952328" cy="3970318"/>
          </a:xfrm>
          <a:prstGeom prst="rect">
            <a:avLst/>
          </a:prstGeom>
          <a:noFill/>
        </p:spPr>
        <p:txBody>
          <a:bodyPr wrap="square" rtlCol="0">
            <a:spAutoFit/>
          </a:bodyPr>
          <a:lstStyle/>
          <a:p>
            <a:r>
              <a:rPr lang="en-AU" dirty="0">
                <a:latin typeface="Ink Free" panose="03080402000500000000" pitchFamily="66" charset="0"/>
              </a:rPr>
              <a:t>The Spiers and </a:t>
            </a:r>
            <a:r>
              <a:rPr lang="en-AU" dirty="0" err="1">
                <a:latin typeface="Ink Free" panose="03080402000500000000" pitchFamily="66" charset="0"/>
              </a:rPr>
              <a:t>Ariti</a:t>
            </a:r>
            <a:r>
              <a:rPr lang="en-AU" dirty="0">
                <a:latin typeface="Ink Free" panose="03080402000500000000" pitchFamily="66" charset="0"/>
              </a:rPr>
              <a:t> families were neighbours at the 15 Mile, Wanneroo, for many years.  Granny Spiers helped Rosaria with her English while they took in walks. </a:t>
            </a:r>
          </a:p>
          <a:p>
            <a:endParaRPr lang="en-AU" dirty="0">
              <a:latin typeface="Ink Free" panose="03080402000500000000" pitchFamily="66" charset="0"/>
            </a:endParaRPr>
          </a:p>
          <a:p>
            <a:r>
              <a:rPr lang="en-AU" dirty="0">
                <a:latin typeface="Ink Free" panose="03080402000500000000" pitchFamily="66" charset="0"/>
              </a:rPr>
              <a:t>Rosaria often asked Granny for advice on things such as medical problems. It was Granny who helped Charlie </a:t>
            </a:r>
            <a:r>
              <a:rPr lang="en-AU" dirty="0" err="1">
                <a:latin typeface="Ink Free" panose="03080402000500000000" pitchFamily="66" charset="0"/>
              </a:rPr>
              <a:t>Ariti</a:t>
            </a:r>
            <a:r>
              <a:rPr lang="en-AU" dirty="0">
                <a:latin typeface="Ink Free" panose="03080402000500000000" pitchFamily="66" charset="0"/>
              </a:rPr>
              <a:t> when he badly injured himself on a tree stump.</a:t>
            </a:r>
          </a:p>
        </p:txBody>
      </p:sp>
      <p:sp>
        <p:nvSpPr>
          <p:cNvPr id="3" name="TextBox 2"/>
          <p:cNvSpPr txBox="1"/>
          <p:nvPr/>
        </p:nvSpPr>
        <p:spPr>
          <a:xfrm>
            <a:off x="1427984" y="5368345"/>
            <a:ext cx="2876702" cy="892552"/>
          </a:xfrm>
          <a:prstGeom prst="rect">
            <a:avLst/>
          </a:prstGeom>
          <a:noFill/>
        </p:spPr>
        <p:txBody>
          <a:bodyPr wrap="square" rtlCol="0">
            <a:spAutoFit/>
          </a:bodyPr>
          <a:lstStyle/>
          <a:p>
            <a:r>
              <a:rPr lang="en-AU" sz="800" i="1" dirty="0"/>
              <a:t>Picture Wanneroo Collection, Image PD03180; </a:t>
            </a:r>
            <a:r>
              <a:rPr lang="en-AU" sz="800" dirty="0"/>
              <a:t>reproduced courtesy of Wanneroo Regional Museum</a:t>
            </a:r>
          </a:p>
          <a:p>
            <a:endParaRPr lang="en-AU" sz="900" i="1" dirty="0"/>
          </a:p>
          <a:p>
            <a:r>
              <a:rPr lang="en-AU" sz="900" b="1" dirty="0">
                <a:latin typeface="Ink Free" panose="03080402000500000000" pitchFamily="66" charset="0"/>
              </a:rPr>
              <a:t>Rosaria and Rosario </a:t>
            </a:r>
            <a:r>
              <a:rPr lang="en-AU" sz="900" b="1" dirty="0" err="1">
                <a:latin typeface="Ink Free" panose="03080402000500000000" pitchFamily="66" charset="0"/>
              </a:rPr>
              <a:t>Ariti</a:t>
            </a:r>
            <a:r>
              <a:rPr lang="en-AU" sz="900" b="1" dirty="0">
                <a:latin typeface="Ink Free" panose="03080402000500000000" pitchFamily="66" charset="0"/>
              </a:rPr>
              <a:t> and Frances (Granny) Spiers.</a:t>
            </a:r>
            <a:r>
              <a:rPr lang="en-AU" sz="900" b="1" dirty="0"/>
              <a:t> </a:t>
            </a:r>
          </a:p>
          <a:p>
            <a:r>
              <a:rPr lang="en-AU" dirty="0"/>
              <a:t>  </a:t>
            </a:r>
          </a:p>
        </p:txBody>
      </p:sp>
      <p:pic>
        <p:nvPicPr>
          <p:cNvPr id="5" name="Picture 4" descr="A logo for a community&#10;&#10;Description automatically generated">
            <a:extLst>
              <a:ext uri="{FF2B5EF4-FFF2-40B4-BE49-F238E27FC236}">
                <a16:creationId xmlns:a16="http://schemas.microsoft.com/office/drawing/2014/main" id="{4E83B780-97F3-FE0D-EB7C-349FDD62C8EB}"/>
              </a:ext>
            </a:extLst>
          </p:cNvPr>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179512" y="116632"/>
            <a:ext cx="1469037" cy="886360"/>
          </a:xfrm>
          <a:prstGeom prst="rect">
            <a:avLst/>
          </a:prstGeom>
        </p:spPr>
      </p:pic>
    </p:spTree>
    <p:extLst>
      <p:ext uri="{BB962C8B-B14F-4D97-AF65-F5344CB8AC3E}">
        <p14:creationId xmlns:p14="http://schemas.microsoft.com/office/powerpoint/2010/main" val="2394743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970</Words>
  <Application>Microsoft Office PowerPoint</Application>
  <PresentationFormat>On-screen Show (4:3)</PresentationFormat>
  <Paragraphs>76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Algerian</vt:lpstr>
      <vt:lpstr>Arial</vt:lpstr>
      <vt:lpstr>Calibri</vt:lpstr>
      <vt:lpstr>Ink Free</vt:lpstr>
      <vt:lpstr>Office Theme</vt:lpstr>
      <vt:lpstr>Spiers centre anniversary</vt:lpstr>
      <vt:lpstr>Frances (Granny) Spiers 1862 - 1950</vt:lpstr>
      <vt:lpstr>   Frances (Granny) Spiers 1862 - 1950</vt:lpstr>
      <vt:lpstr>Frances (Granny) Spiers 1862 - 1950</vt:lpstr>
      <vt:lpstr>James (Jasper) Spiers</vt:lpstr>
      <vt:lpstr>building a community</vt:lpstr>
      <vt:lpstr>1900 -                    1905</vt:lpstr>
      <vt:lpstr>1911</vt:lpstr>
      <vt:lpstr>1940</vt:lpstr>
      <vt:lpstr>1940</vt:lpstr>
      <vt:lpstr>Wanneroo  agricultural  society</vt:lpstr>
      <vt:lpstr>1980s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Dalgleish, Susan</dc:creator>
  <cp:lastModifiedBy>Ryan Willis</cp:lastModifiedBy>
  <cp:revision>44</cp:revision>
  <dcterms:created xsi:type="dcterms:W3CDTF">2019-10-02T08:15:53Z</dcterms:created>
  <dcterms:modified xsi:type="dcterms:W3CDTF">2023-12-12T01:49:55Z</dcterms:modified>
</cp:coreProperties>
</file>